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3" r:id="rId3"/>
    <p:sldId id="310" r:id="rId4"/>
    <p:sldId id="276" r:id="rId5"/>
    <p:sldId id="277" r:id="rId6"/>
    <p:sldId id="290" r:id="rId7"/>
    <p:sldId id="295" r:id="rId8"/>
    <p:sldId id="289" r:id="rId9"/>
    <p:sldId id="299" r:id="rId10"/>
    <p:sldId id="298" r:id="rId11"/>
    <p:sldId id="311" r:id="rId12"/>
    <p:sldId id="291" r:id="rId13"/>
    <p:sldId id="312" r:id="rId14"/>
    <p:sldId id="313" r:id="rId15"/>
    <p:sldId id="301" r:id="rId16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B5A"/>
    <a:srgbClr val="2835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45" autoAdjust="0"/>
    <p:restoredTop sz="94715"/>
  </p:normalViewPr>
  <p:slideViewPr>
    <p:cSldViewPr snapToGrid="0">
      <p:cViewPr varScale="1">
        <p:scale>
          <a:sx n="83" d="100"/>
          <a:sy n="83" d="100"/>
        </p:scale>
        <p:origin x="339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36EC503-A76D-4857-B2EF-FA49873618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544ABF-DA13-40F9-9983-A3C6288101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2B9902-F399-47BF-9ECF-B6D6E046168B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9EC3D8-96D3-4835-A4B7-6E1F7187D5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198978-E5E6-43DC-AF18-F6B24FCF50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ACA7A2F-49CC-4969-9160-C372B53B64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2178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C6A138-2C76-4837-BFBD-E489327EB7EC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078E31-3D46-4C96-A712-5B195546F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7391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53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the plans we have put in place with union clients, the insurance carriers have paid out over $15M</a:t>
            </a:r>
          </a:p>
        </p:txBody>
      </p:sp>
    </p:spTree>
    <p:extLst>
      <p:ext uri="{BB962C8B-B14F-4D97-AF65-F5344CB8AC3E}">
        <p14:creationId xmlns:p14="http://schemas.microsoft.com/office/powerpoint/2010/main" val="1932628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the plans we have put in place with union clients, the insurance carriers have paid out over $15M</a:t>
            </a:r>
          </a:p>
        </p:txBody>
      </p:sp>
    </p:spTree>
    <p:extLst>
      <p:ext uri="{BB962C8B-B14F-4D97-AF65-F5344CB8AC3E}">
        <p14:creationId xmlns:p14="http://schemas.microsoft.com/office/powerpoint/2010/main" val="2842825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Explore?</a:t>
            </a:r>
          </a:p>
        </p:txBody>
      </p:sp>
    </p:spTree>
    <p:extLst>
      <p:ext uri="{BB962C8B-B14F-4D97-AF65-F5344CB8AC3E}">
        <p14:creationId xmlns:p14="http://schemas.microsoft.com/office/powerpoint/2010/main" val="188084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 a participant need to be a member of the BLET and Engineer?</a:t>
            </a:r>
          </a:p>
          <a:p>
            <a:r>
              <a:rPr lang="en-US" dirty="0"/>
              <a:t>Part A Railroads—better way to state?</a:t>
            </a:r>
          </a:p>
        </p:txBody>
      </p:sp>
    </p:spTree>
    <p:extLst>
      <p:ext uri="{BB962C8B-B14F-4D97-AF65-F5344CB8AC3E}">
        <p14:creationId xmlns:p14="http://schemas.microsoft.com/office/powerpoint/2010/main" val="329448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533D24F-32E0-48BC-BCCD-A2A2859858DA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ADB5-36D3-448D-85DB-ACA8807F5111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4BBD2-C7B2-4A55-B9B1-B0CF00CBC339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CD79-B682-4540-A561-A5372E8CE3EB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3FCCC-84B9-43D0-BDB6-8B43EC2CE61A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FFF6A-E8AE-444D-83E5-7FD1B289EDAB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08AA-D6A2-4DF7-B1EF-07BF081FD282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91ED5-331E-40F8-9C86-E2F86C0DB29A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F276-4E2E-4031-9495-DDBA486872D0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E45D-B50C-42B0-BF3B-12269ED50C23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C761-4F1F-4132-8A76-ED5604DB0BDC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4D12CE8-DF0F-4E0C-BCBE-C834826543FF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CF47B-98EE-4AFB-91CB-883712575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98501"/>
            <a:ext cx="7772400" cy="146304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28355E"/>
                </a:solidFill>
              </a:rPr>
              <a:t>ARASA lodge 5101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119B1-8A25-4430-BA55-F973695E54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28355E"/>
                </a:solidFill>
              </a:rPr>
              <a:t> MARKETING RESULTS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F88AF6-5C3C-43F8-9D77-6F52E31B75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393" y="936990"/>
            <a:ext cx="4000207" cy="25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466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3A0C1-B379-4864-BD0F-E8E951E66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8355E"/>
                </a:solidFill>
              </a:rPr>
              <a:t>Accident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F61DE-D23E-4B9B-ACC4-22AC46FB5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445" y="2067166"/>
            <a:ext cx="10515600" cy="44500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 Guaranteed approved lump-sum benefit paid out Tax Free</a:t>
            </a:r>
          </a:p>
          <a:p>
            <a:pPr marL="627063" lvl="1" indent="-136525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Covers services and diagnoses resulting from an accident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 24-7 coverage (on and off job)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 Pre-existing conditions covered From </a:t>
            </a:r>
            <a:r>
              <a:rPr lang="en-US" sz="2000" b="1" dirty="0"/>
              <a:t>DAY ONE</a:t>
            </a:r>
            <a:endParaRPr lang="en-US" sz="2000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 No limit on # of claims that can be filed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 Spousal and Dependent Coverage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 $50 wellness benefit per year (for each family member on plan) </a:t>
            </a:r>
            <a:endParaRPr lang="en-US" sz="2000" b="1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31489E-6781-445D-BA23-B68DE7D86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8775" y="5957012"/>
            <a:ext cx="777241" cy="49077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A49F61-53D1-4F6F-8325-B28B4C2FB67C}"/>
              </a:ext>
            </a:extLst>
          </p:cNvPr>
          <p:cNvCxnSpPr/>
          <p:nvPr/>
        </p:nvCxnSpPr>
        <p:spPr>
          <a:xfrm>
            <a:off x="10984992" y="5864352"/>
            <a:ext cx="0" cy="701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F116B86-F8C1-4D51-BDA3-ED56BDBE2B79}"/>
              </a:ext>
            </a:extLst>
          </p:cNvPr>
          <p:cNvSpPr txBox="1"/>
          <p:nvPr/>
        </p:nvSpPr>
        <p:spPr>
          <a:xfrm>
            <a:off x="11052048" y="6083808"/>
            <a:ext cx="755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Slide 10</a:t>
            </a:r>
          </a:p>
        </p:txBody>
      </p:sp>
    </p:spTree>
    <p:extLst>
      <p:ext uri="{BB962C8B-B14F-4D97-AF65-F5344CB8AC3E}">
        <p14:creationId xmlns:p14="http://schemas.microsoft.com/office/powerpoint/2010/main" val="2761930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3A0C1-B379-4864-BD0F-E8E951E66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8355E"/>
                </a:solidFill>
              </a:rPr>
              <a:t>Accident plan Payout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31489E-6781-445D-BA23-B68DE7D86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8775" y="5957012"/>
            <a:ext cx="777241" cy="49077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A49F61-53D1-4F6F-8325-B28B4C2FB67C}"/>
              </a:ext>
            </a:extLst>
          </p:cNvPr>
          <p:cNvCxnSpPr/>
          <p:nvPr/>
        </p:nvCxnSpPr>
        <p:spPr>
          <a:xfrm>
            <a:off x="10984992" y="5864352"/>
            <a:ext cx="0" cy="701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F116B86-F8C1-4D51-BDA3-ED56BDBE2B79}"/>
              </a:ext>
            </a:extLst>
          </p:cNvPr>
          <p:cNvSpPr txBox="1"/>
          <p:nvPr/>
        </p:nvSpPr>
        <p:spPr>
          <a:xfrm>
            <a:off x="11052048" y="6083808"/>
            <a:ext cx="755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Slide 11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5DC4B36-407D-4D88-84CB-CE38078142B5}"/>
              </a:ext>
            </a:extLst>
          </p:cNvPr>
          <p:cNvSpPr txBox="1">
            <a:spLocks/>
          </p:cNvSpPr>
          <p:nvPr/>
        </p:nvSpPr>
        <p:spPr>
          <a:xfrm>
            <a:off x="1027986" y="1994171"/>
            <a:ext cx="4800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r>
              <a:rPr lang="en-US" sz="1600" dirty="0"/>
              <a:t>Example: </a:t>
            </a:r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dirty="0"/>
              <a:t>Member injures leg in an accident            </a:t>
            </a:r>
          </a:p>
          <a:p>
            <a:pPr marL="685800"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685800"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dirty="0"/>
              <a:t>Needs an </a:t>
            </a:r>
            <a:r>
              <a:rPr lang="en-US" b="1" dirty="0"/>
              <a:t>ambulance to the ER</a:t>
            </a:r>
          </a:p>
          <a:p>
            <a:pPr marL="685800"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685800"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dirty="0"/>
              <a:t>ER Doctor diagnoses a </a:t>
            </a:r>
            <a:r>
              <a:rPr lang="en-US" b="1" dirty="0"/>
              <a:t>leg fracture</a:t>
            </a:r>
          </a:p>
          <a:p>
            <a:pPr marL="685800"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685800"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dirty="0"/>
              <a:t>Leave ER on </a:t>
            </a:r>
            <a:r>
              <a:rPr lang="en-US" b="1" dirty="0"/>
              <a:t>crutches</a:t>
            </a:r>
          </a:p>
          <a:p>
            <a:pPr marL="685800"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685800" lvl="1">
              <a:buFont typeface="Wingdings" panose="05000000000000000000" pitchFamily="2" charset="2"/>
              <a:buChar char="§"/>
            </a:pPr>
            <a:endParaRPr lang="en-US" dirty="0"/>
          </a:p>
          <a:p>
            <a:pPr marL="685800" lvl="1">
              <a:buFont typeface="Wingdings" panose="05000000000000000000" pitchFamily="2" charset="2"/>
              <a:buChar char="§"/>
            </a:pPr>
            <a:r>
              <a:rPr lang="en-US" dirty="0"/>
              <a:t>Lump Sum Payment</a:t>
            </a:r>
          </a:p>
          <a:p>
            <a:pPr marL="400050" lvl="1" indent="0">
              <a:buFont typeface="Wingdings 3" pitchFamily="18" charset="2"/>
              <a:buNone/>
            </a:pPr>
            <a:endParaRPr lang="en-US" dirty="0"/>
          </a:p>
          <a:p>
            <a:pPr marL="400050" lvl="1" indent="0">
              <a:buFont typeface="Wingdings 3" pitchFamily="18" charset="2"/>
              <a:buNone/>
            </a:pPr>
            <a:endParaRPr lang="en-US" dirty="0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29ED4AE9-0F86-4CE3-9379-E18936039325}"/>
              </a:ext>
            </a:extLst>
          </p:cNvPr>
          <p:cNvSpPr/>
          <p:nvPr/>
        </p:nvSpPr>
        <p:spPr>
          <a:xfrm>
            <a:off x="2715885" y="2612692"/>
            <a:ext cx="228600" cy="457200"/>
          </a:xfrm>
          <a:prstGeom prst="downArrow">
            <a:avLst/>
          </a:prstGeom>
          <a:solidFill>
            <a:srgbClr val="283B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24A1F2FC-ADC0-464A-AFE3-DEB4D1BD7E59}"/>
              </a:ext>
            </a:extLst>
          </p:cNvPr>
          <p:cNvSpPr/>
          <p:nvPr/>
        </p:nvSpPr>
        <p:spPr>
          <a:xfrm>
            <a:off x="2704254" y="4373132"/>
            <a:ext cx="228600" cy="457200"/>
          </a:xfrm>
          <a:prstGeom prst="downArrow">
            <a:avLst/>
          </a:prstGeom>
          <a:solidFill>
            <a:srgbClr val="283B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CCAEE408-23B2-4B84-BA90-04DED9B03F24}"/>
              </a:ext>
            </a:extLst>
          </p:cNvPr>
          <p:cNvSpPr/>
          <p:nvPr/>
        </p:nvSpPr>
        <p:spPr>
          <a:xfrm>
            <a:off x="2715885" y="5237673"/>
            <a:ext cx="228600" cy="457200"/>
          </a:xfrm>
          <a:prstGeom prst="downArrow">
            <a:avLst/>
          </a:prstGeom>
          <a:solidFill>
            <a:srgbClr val="283B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2CBBD2F5-9D03-46FA-87F4-96A07FCB1DB1}"/>
              </a:ext>
            </a:extLst>
          </p:cNvPr>
          <p:cNvSpPr/>
          <p:nvPr/>
        </p:nvSpPr>
        <p:spPr>
          <a:xfrm>
            <a:off x="2704254" y="3492912"/>
            <a:ext cx="228600" cy="457200"/>
          </a:xfrm>
          <a:prstGeom prst="downArrow">
            <a:avLst/>
          </a:prstGeom>
          <a:solidFill>
            <a:srgbClr val="283B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1C7553-F395-4445-B64A-5D57C7BF6ACF}"/>
              </a:ext>
            </a:extLst>
          </p:cNvPr>
          <p:cNvSpPr txBox="1"/>
          <p:nvPr/>
        </p:nvSpPr>
        <p:spPr>
          <a:xfrm>
            <a:off x="5909097" y="2103408"/>
            <a:ext cx="3200400" cy="230832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+mj-lt"/>
              </a:rPr>
              <a:t>Payment Breakdown:</a:t>
            </a:r>
          </a:p>
          <a:p>
            <a:endParaRPr lang="en-US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Ambulance = $200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ER Treatment = $150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Leg Fracture = $2,400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Crutches = $50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Follow Up Treatment = $25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b="1" dirty="0">
                <a:latin typeface="+mj-lt"/>
              </a:rPr>
              <a:t>Total Payment = $2,825</a:t>
            </a:r>
          </a:p>
        </p:txBody>
      </p:sp>
    </p:spTree>
    <p:extLst>
      <p:ext uri="{BB962C8B-B14F-4D97-AF65-F5344CB8AC3E}">
        <p14:creationId xmlns:p14="http://schemas.microsoft.com/office/powerpoint/2010/main" val="4131623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2C1F5-E6E3-4240-9454-E0A55BA18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8355E"/>
                </a:solidFill>
              </a:rPr>
              <a:t>Accident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6568F-BB1F-4844-B27A-1C47C6328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u="sng" dirty="0"/>
              <a:t>Semi-Monthly Premium</a:t>
            </a:r>
            <a:endParaRPr lang="en-US" sz="12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/>
              <a:t>							  </a:t>
            </a:r>
            <a:r>
              <a:rPr lang="en-US" sz="20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Member Only 	           $ 6.61                      			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Member + Spouse         $ 10.34                      			         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Member + Child(ren)     $ 13.68                      			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Member + Family          $	 17.41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C7FCA3-F9EF-4029-B308-85F5AC3940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8775" y="5957012"/>
            <a:ext cx="777241" cy="49077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9EB8CDC-A419-4B59-BB9E-D3499DD553A5}"/>
              </a:ext>
            </a:extLst>
          </p:cNvPr>
          <p:cNvCxnSpPr/>
          <p:nvPr/>
        </p:nvCxnSpPr>
        <p:spPr>
          <a:xfrm>
            <a:off x="10984992" y="5864352"/>
            <a:ext cx="0" cy="701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61FA6C0-0EF4-4ABE-8C3F-4595907816E8}"/>
              </a:ext>
            </a:extLst>
          </p:cNvPr>
          <p:cNvSpPr txBox="1"/>
          <p:nvPr/>
        </p:nvSpPr>
        <p:spPr>
          <a:xfrm>
            <a:off x="11052048" y="6083808"/>
            <a:ext cx="755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Slide 12</a:t>
            </a:r>
          </a:p>
        </p:txBody>
      </p:sp>
    </p:spTree>
    <p:extLst>
      <p:ext uri="{BB962C8B-B14F-4D97-AF65-F5344CB8AC3E}">
        <p14:creationId xmlns:p14="http://schemas.microsoft.com/office/powerpoint/2010/main" val="2405691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3A0C1-B379-4864-BD0F-E8E951E66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8355E"/>
                </a:solidFill>
              </a:rPr>
              <a:t>Life / AD&amp;D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F61DE-D23E-4B9B-ACC4-22AC46FB5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445" y="2067166"/>
            <a:ext cx="10515600" cy="4450011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</a:pPr>
            <a:r>
              <a:rPr lang="en-US" sz="2000" b="1" dirty="0"/>
              <a:t>Guaranteed approved lump-sum benefit paid out Tax Free</a:t>
            </a:r>
          </a:p>
          <a:p>
            <a:pPr marL="285750" indent="-285750">
              <a:lnSpc>
                <a:spcPct val="100000"/>
              </a:lnSpc>
            </a:pPr>
            <a:r>
              <a:rPr lang="en-US" sz="2000" dirty="0"/>
              <a:t>24-7 coverage (on and off job)</a:t>
            </a:r>
            <a:endParaRPr lang="en-US" sz="2000" b="1" dirty="0"/>
          </a:p>
          <a:p>
            <a:pPr marL="285750" indent="-285750">
              <a:lnSpc>
                <a:spcPct val="100000"/>
              </a:lnSpc>
            </a:pPr>
            <a:r>
              <a:rPr lang="en-US" sz="2000" b="1" dirty="0"/>
              <a:t>No medical questions / No Member or their family can be turned down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Member: $10,000 increments to $250,000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Spouse: $5,000 increments to $50,000 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Child(</a:t>
            </a:r>
            <a:r>
              <a:rPr lang="en-US" sz="2000" b="1" dirty="0" err="1"/>
              <a:t>ren</a:t>
            </a:r>
            <a:r>
              <a:rPr lang="en-US" sz="2000" b="1" dirty="0"/>
              <a:t>): $10,000 (6 months old to 26 years old) </a:t>
            </a:r>
            <a:endParaRPr lang="en-US" sz="2000" dirty="0"/>
          </a:p>
          <a:p>
            <a:pPr marL="285750" indent="-285750">
              <a:lnSpc>
                <a:spcPct val="100000"/>
              </a:lnSpc>
            </a:pPr>
            <a:r>
              <a:rPr lang="en-US" sz="2000" dirty="0"/>
              <a:t>Pre-existing conditions covered From </a:t>
            </a:r>
            <a:r>
              <a:rPr lang="en-US" sz="2000" b="1" dirty="0"/>
              <a:t>DAY ONE</a:t>
            </a:r>
            <a:endParaRPr lang="en-US" sz="2000" dirty="0"/>
          </a:p>
          <a:p>
            <a:pPr marL="285750" indent="-285750">
              <a:lnSpc>
                <a:spcPct val="100000"/>
              </a:lnSpc>
            </a:pPr>
            <a:r>
              <a:rPr lang="en-US" sz="2000" dirty="0"/>
              <a:t>Life coverage includes an equal amount of AD&amp;D if death is caused by an accident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31489E-6781-445D-BA23-B68DE7D86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8775" y="5957012"/>
            <a:ext cx="777241" cy="49077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A49F61-53D1-4F6F-8325-B28B4C2FB67C}"/>
              </a:ext>
            </a:extLst>
          </p:cNvPr>
          <p:cNvCxnSpPr/>
          <p:nvPr/>
        </p:nvCxnSpPr>
        <p:spPr>
          <a:xfrm>
            <a:off x="10984992" y="5864352"/>
            <a:ext cx="0" cy="701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F116B86-F8C1-4D51-BDA3-ED56BDBE2B79}"/>
              </a:ext>
            </a:extLst>
          </p:cNvPr>
          <p:cNvSpPr txBox="1"/>
          <p:nvPr/>
        </p:nvSpPr>
        <p:spPr>
          <a:xfrm>
            <a:off x="11052048" y="6083808"/>
            <a:ext cx="755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Slide 13</a:t>
            </a:r>
          </a:p>
        </p:txBody>
      </p:sp>
    </p:spTree>
    <p:extLst>
      <p:ext uri="{BB962C8B-B14F-4D97-AF65-F5344CB8AC3E}">
        <p14:creationId xmlns:p14="http://schemas.microsoft.com/office/powerpoint/2010/main" val="3168168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9EC54-E380-45B9-9EAA-22A1B79B2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967" y="871214"/>
            <a:ext cx="10515600" cy="946090"/>
          </a:xfrm>
        </p:spPr>
        <p:txBody>
          <a:bodyPr/>
          <a:lstStyle/>
          <a:p>
            <a:r>
              <a:rPr lang="en-US" dirty="0">
                <a:solidFill>
                  <a:srgbClr val="28355E"/>
                </a:solidFill>
              </a:rPr>
              <a:t>Life /AD&amp;D premiums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6AD37-C843-404B-B54E-FD40E13D3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144684"/>
            <a:ext cx="9960858" cy="4164676"/>
          </a:xfrm>
        </p:spPr>
        <p:txBody>
          <a:bodyPr>
            <a:normAutofit/>
          </a:bodyPr>
          <a:lstStyle/>
          <a:p>
            <a:r>
              <a:rPr lang="en-US" sz="2000" b="1" u="sng" dirty="0"/>
              <a:t>Member/Spouse Semi-Monthly Premiums</a:t>
            </a:r>
          </a:p>
          <a:p>
            <a:r>
              <a:rPr lang="en-US" sz="2000" dirty="0"/>
              <a:t>Age		</a:t>
            </a:r>
            <a:r>
              <a:rPr lang="en-US" sz="2000" b="1" dirty="0"/>
              <a:t>$25,000	          $50,000	       $100,000          $150,000        $250,000           </a:t>
            </a:r>
          </a:p>
          <a:p>
            <a:r>
              <a:rPr lang="en-US" sz="2000" dirty="0"/>
              <a:t>20-29 </a:t>
            </a:r>
            <a:r>
              <a:rPr lang="en-US" sz="1600" dirty="0"/>
              <a:t>	 </a:t>
            </a:r>
            <a:r>
              <a:rPr lang="en-US" sz="2000" dirty="0"/>
              <a:t>	$ 3.39	          $ 5.78	       $ 10.55	     $ 15.33           $ 24.88</a:t>
            </a:r>
          </a:p>
          <a:p>
            <a:r>
              <a:rPr lang="en-US" sz="2000" dirty="0"/>
              <a:t>30-39 </a:t>
            </a:r>
            <a:r>
              <a:rPr lang="en-US" sz="1600" dirty="0"/>
              <a:t>	</a:t>
            </a:r>
            <a:r>
              <a:rPr lang="en-US" sz="2000" dirty="0"/>
              <a:t> 	$ 4.01	          $ 7.03	       $ 13.05	     $ 19.08           $ 31.13</a:t>
            </a:r>
          </a:p>
          <a:p>
            <a:r>
              <a:rPr lang="en-US" sz="2000" dirty="0"/>
              <a:t>40-49 </a:t>
            </a:r>
            <a:r>
              <a:rPr lang="en-US" sz="1600" dirty="0"/>
              <a:t>	 </a:t>
            </a:r>
            <a:r>
              <a:rPr lang="en-US" sz="2000" dirty="0"/>
              <a:t>	$ 7.26	          $ 13.53	       $ 26.05	     $ 38.58           $ 63.63</a:t>
            </a:r>
          </a:p>
          <a:p>
            <a:r>
              <a:rPr lang="en-US" sz="2000" dirty="0"/>
              <a:t>50-59 </a:t>
            </a:r>
            <a:r>
              <a:rPr lang="en-US" sz="1600" dirty="0"/>
              <a:t>	 </a:t>
            </a:r>
            <a:r>
              <a:rPr lang="en-US" sz="2000" dirty="0"/>
              <a:t>	$ 15.89	          $ 30.78	       $ 60.55	     $ 90.33           $ 149.88  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Dependent coverage $10,000 </a:t>
            </a:r>
          </a:p>
          <a:p>
            <a:pPr marL="0" indent="0">
              <a:buNone/>
            </a:pPr>
            <a:r>
              <a:rPr lang="en-US" sz="2000" dirty="0"/>
              <a:t>$ 1.27 for all dependents under age 26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D5887F6-5201-4AD1-A209-B2EC14126B91}"/>
              </a:ext>
            </a:extLst>
          </p:cNvPr>
          <p:cNvCxnSpPr>
            <a:cxnSpLocks/>
          </p:cNvCxnSpPr>
          <p:nvPr/>
        </p:nvCxnSpPr>
        <p:spPr>
          <a:xfrm>
            <a:off x="7543661" y="2543693"/>
            <a:ext cx="0" cy="2527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DBDB75D-BCCB-42E6-8C68-18E16012C701}"/>
              </a:ext>
            </a:extLst>
          </p:cNvPr>
          <p:cNvCxnSpPr>
            <a:cxnSpLocks/>
          </p:cNvCxnSpPr>
          <p:nvPr/>
        </p:nvCxnSpPr>
        <p:spPr>
          <a:xfrm>
            <a:off x="5853989" y="2529848"/>
            <a:ext cx="0" cy="2527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934FB51-21F4-4AEC-B308-E08785260C85}"/>
              </a:ext>
            </a:extLst>
          </p:cNvPr>
          <p:cNvCxnSpPr>
            <a:cxnSpLocks/>
          </p:cNvCxnSpPr>
          <p:nvPr/>
        </p:nvCxnSpPr>
        <p:spPr>
          <a:xfrm>
            <a:off x="4204782" y="2543693"/>
            <a:ext cx="0" cy="2527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1018B65B-1A3C-4FEC-A49A-B22FAB899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8775" y="5957012"/>
            <a:ext cx="777241" cy="49077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DAF2003-326B-4395-9652-08EBF12A4AF3}"/>
              </a:ext>
            </a:extLst>
          </p:cNvPr>
          <p:cNvCxnSpPr/>
          <p:nvPr/>
        </p:nvCxnSpPr>
        <p:spPr>
          <a:xfrm>
            <a:off x="10984992" y="5864352"/>
            <a:ext cx="0" cy="701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23DE5E9-B1A1-4C28-9291-DB065519E34F}"/>
              </a:ext>
            </a:extLst>
          </p:cNvPr>
          <p:cNvSpPr txBox="1"/>
          <p:nvPr/>
        </p:nvSpPr>
        <p:spPr>
          <a:xfrm>
            <a:off x="11052048" y="6083808"/>
            <a:ext cx="755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Slide 14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9DDF89-EA02-4F9C-8B7A-32FEEBA77D64}"/>
              </a:ext>
            </a:extLst>
          </p:cNvPr>
          <p:cNvCxnSpPr>
            <a:cxnSpLocks/>
          </p:cNvCxnSpPr>
          <p:nvPr/>
        </p:nvCxnSpPr>
        <p:spPr>
          <a:xfrm>
            <a:off x="9131442" y="2543693"/>
            <a:ext cx="0" cy="2527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880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253C2-5A07-4BF1-AD84-0EC101427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>
                <a:solidFill>
                  <a:srgbClr val="28355E"/>
                </a:solidFill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42655-B634-497A-BB6F-697FF4EE4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 Determine enrollment period and effective date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 Cornerstone prepares enrollment materials for Lodge 5101 approval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 Complete necessary implementation paperwork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84B59A-6B43-4399-8A8B-DCA4E5D31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8775" y="5957012"/>
            <a:ext cx="777241" cy="49077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F86A94-856B-4C96-94DD-EFED81499B44}"/>
              </a:ext>
            </a:extLst>
          </p:cNvPr>
          <p:cNvCxnSpPr/>
          <p:nvPr/>
        </p:nvCxnSpPr>
        <p:spPr>
          <a:xfrm>
            <a:off x="10984992" y="5864352"/>
            <a:ext cx="0" cy="701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5223FA1-BF03-42F6-BF10-00820B424662}"/>
              </a:ext>
            </a:extLst>
          </p:cNvPr>
          <p:cNvSpPr txBox="1"/>
          <p:nvPr/>
        </p:nvSpPr>
        <p:spPr>
          <a:xfrm>
            <a:off x="11052048" y="6083808"/>
            <a:ext cx="755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Slide 15</a:t>
            </a:r>
          </a:p>
        </p:txBody>
      </p:sp>
    </p:spTree>
    <p:extLst>
      <p:ext uri="{BB962C8B-B14F-4D97-AF65-F5344CB8AC3E}">
        <p14:creationId xmlns:p14="http://schemas.microsoft.com/office/powerpoint/2010/main" val="420504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DA1C1-2BD8-450A-93BF-69D758130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8355E"/>
                </a:solidFill>
              </a:rPr>
              <a:t>Our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273F7-C93B-4A1E-A15A-D1D9C4B82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294" y="2925871"/>
            <a:ext cx="9851201" cy="3521919"/>
          </a:xfrm>
        </p:spPr>
        <p:txBody>
          <a:bodyPr>
            <a:normAutofit/>
          </a:bodyPr>
          <a:lstStyle/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We recognize hardships union families face when burdened with an unexpected illness, injury or death.  Too often there are minimal benefits being provided by the employer, social security, etc..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Our plans are designed to pay an income to members above and beyond any existing health/welfare benefits to help decrease income gaps and improve overall financial protection.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We shift the financial risks that these situations create away from the member and his/her family to the insurance carriers.</a:t>
            </a: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E10EED-03EF-4873-8ED2-433A06C55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8775" y="5957012"/>
            <a:ext cx="777241" cy="490778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62FC5A-13A4-4071-9768-7A173C994647}"/>
              </a:ext>
            </a:extLst>
          </p:cNvPr>
          <p:cNvCxnSpPr/>
          <p:nvPr/>
        </p:nvCxnSpPr>
        <p:spPr>
          <a:xfrm>
            <a:off x="10984992" y="5864352"/>
            <a:ext cx="0" cy="701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1EF90C6-8013-41F7-99C6-9EC95E063A14}"/>
              </a:ext>
            </a:extLst>
          </p:cNvPr>
          <p:cNvSpPr txBox="1"/>
          <p:nvPr/>
        </p:nvSpPr>
        <p:spPr>
          <a:xfrm>
            <a:off x="11052048" y="6083808"/>
            <a:ext cx="755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Slide 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18FE7E-C7BD-429F-B030-FBA395F1FDE6}"/>
              </a:ext>
            </a:extLst>
          </p:cNvPr>
          <p:cNvSpPr/>
          <p:nvPr/>
        </p:nvSpPr>
        <p:spPr>
          <a:xfrm>
            <a:off x="1030615" y="1998653"/>
            <a:ext cx="101372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Cornerstone Benefits Management specializes in working with unions across America to provide comprehensive and affordable group insurance plans to their members. </a:t>
            </a:r>
          </a:p>
        </p:txBody>
      </p:sp>
    </p:spTree>
    <p:extLst>
      <p:ext uri="{BB962C8B-B14F-4D97-AF65-F5344CB8AC3E}">
        <p14:creationId xmlns:p14="http://schemas.microsoft.com/office/powerpoint/2010/main" val="1918224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DA1C1-2BD8-450A-93BF-69D758130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8355E"/>
                </a:solidFill>
              </a:rPr>
              <a:t>About 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273F7-C93B-4A1E-A15A-D1D9C4B82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1" y="2009242"/>
            <a:ext cx="9824458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Cornerstone is dedicated exclusively to protecting union members.</a:t>
            </a:r>
            <a:endParaRPr lang="en-US" sz="2400" b="1" dirty="0"/>
          </a:p>
          <a:p>
            <a:pPr marL="310896" lvl="2" indent="0">
              <a:lnSpc>
                <a:spcPct val="150000"/>
              </a:lnSpc>
              <a:buNone/>
            </a:pPr>
            <a:r>
              <a:rPr lang="en-US" sz="2400" b="1" dirty="0"/>
              <a:t>70,000+</a:t>
            </a:r>
            <a:r>
              <a:rPr lang="en-US" sz="2400" dirty="0"/>
              <a:t>  	Union members insured nationally</a:t>
            </a:r>
          </a:p>
          <a:p>
            <a:pPr marL="310896" lvl="2" indent="0">
              <a:lnSpc>
                <a:spcPct val="150000"/>
              </a:lnSpc>
              <a:buNone/>
            </a:pPr>
            <a:r>
              <a:rPr lang="en-US" sz="2400" b="1" dirty="0"/>
              <a:t>30+</a:t>
            </a:r>
            <a:r>
              <a:rPr lang="en-US" sz="2400" dirty="0"/>
              <a:t> 	Years of industry experience</a:t>
            </a:r>
          </a:p>
          <a:p>
            <a:pPr marL="310896" lvl="2" indent="0">
              <a:lnSpc>
                <a:spcPct val="150000"/>
              </a:lnSpc>
              <a:buNone/>
            </a:pPr>
            <a:r>
              <a:rPr lang="en-US" sz="2400" b="1" dirty="0"/>
              <a:t>$15M+       </a:t>
            </a:r>
            <a:r>
              <a:rPr lang="en-US" sz="2400" dirty="0"/>
              <a:t>Of income replacement received by Union members in </a:t>
            </a:r>
            <a:r>
              <a:rPr lang="en-US" sz="2400" b="1" dirty="0"/>
              <a:t>2017</a:t>
            </a:r>
            <a:endParaRPr lang="en-US" sz="2400" b="1" i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i="1" dirty="0"/>
              <a:t>Our experience and size enables us to negotiate the best Union Group Plans</a:t>
            </a:r>
          </a:p>
          <a:p>
            <a:pPr marL="457200" indent="-457200">
              <a:buFont typeface="+mj-lt"/>
              <a:buAutoNum type="arabicParenR"/>
            </a:pPr>
            <a:endParaRPr lang="en-US" sz="1900" dirty="0"/>
          </a:p>
          <a:p>
            <a:pPr marL="457200" indent="-457200">
              <a:buFont typeface="+mj-lt"/>
              <a:buAutoNum type="arabicParenR"/>
            </a:pPr>
            <a:endParaRPr lang="en-US" sz="19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E10EED-03EF-4873-8ED2-433A06C55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8775" y="5957012"/>
            <a:ext cx="777241" cy="490778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62FC5A-13A4-4071-9768-7A173C994647}"/>
              </a:ext>
            </a:extLst>
          </p:cNvPr>
          <p:cNvCxnSpPr/>
          <p:nvPr/>
        </p:nvCxnSpPr>
        <p:spPr>
          <a:xfrm>
            <a:off x="10984992" y="5864352"/>
            <a:ext cx="0" cy="701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1EF90C6-8013-41F7-99C6-9EC95E063A14}"/>
              </a:ext>
            </a:extLst>
          </p:cNvPr>
          <p:cNvSpPr txBox="1"/>
          <p:nvPr/>
        </p:nvSpPr>
        <p:spPr>
          <a:xfrm>
            <a:off x="11032593" y="6084067"/>
            <a:ext cx="755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Slide 3</a:t>
            </a:r>
          </a:p>
        </p:txBody>
      </p:sp>
    </p:spTree>
    <p:extLst>
      <p:ext uri="{BB962C8B-B14F-4D97-AF65-F5344CB8AC3E}">
        <p14:creationId xmlns:p14="http://schemas.microsoft.com/office/powerpoint/2010/main" val="79162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DA1C1-2BD8-450A-93BF-69D758130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8355E"/>
                </a:solidFill>
              </a:rPr>
              <a:t>Current Income Replacement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273F7-C93B-4A1E-A15A-D1D9C4B82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2400" dirty="0"/>
              <a:t>Railroad Retirement Disability Benefits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$336 per week for 26 weeks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 No lump-sum union provided benefit plans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 No spouse or child benefits outside of medical insurance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 </a:t>
            </a:r>
          </a:p>
          <a:p>
            <a:pPr marL="457200" indent="-457200">
              <a:buFont typeface="+mj-lt"/>
              <a:buAutoNum type="arabicParenR"/>
            </a:pPr>
            <a:endParaRPr lang="en-US" sz="1900" dirty="0"/>
          </a:p>
          <a:p>
            <a:pPr marL="457200" indent="-457200">
              <a:buFont typeface="+mj-lt"/>
              <a:buAutoNum type="arabicParenR"/>
            </a:pPr>
            <a:endParaRPr lang="en-US" sz="1900" dirty="0"/>
          </a:p>
          <a:p>
            <a:pPr marL="457200" indent="-457200">
              <a:buFont typeface="+mj-lt"/>
              <a:buAutoNum type="arabicParenR"/>
            </a:pPr>
            <a:endParaRPr lang="en-US" sz="19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E10EED-03EF-4873-8ED2-433A06C55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8775" y="5957012"/>
            <a:ext cx="777241" cy="490778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62FC5A-13A4-4071-9768-7A173C994647}"/>
              </a:ext>
            </a:extLst>
          </p:cNvPr>
          <p:cNvCxnSpPr/>
          <p:nvPr/>
        </p:nvCxnSpPr>
        <p:spPr>
          <a:xfrm>
            <a:off x="10984992" y="5864352"/>
            <a:ext cx="0" cy="701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1EF90C6-8013-41F7-99C6-9EC95E063A14}"/>
              </a:ext>
            </a:extLst>
          </p:cNvPr>
          <p:cNvSpPr txBox="1"/>
          <p:nvPr/>
        </p:nvSpPr>
        <p:spPr>
          <a:xfrm>
            <a:off x="11052048" y="6083808"/>
            <a:ext cx="755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Slide 4</a:t>
            </a:r>
          </a:p>
        </p:txBody>
      </p:sp>
    </p:spTree>
    <p:extLst>
      <p:ext uri="{BB962C8B-B14F-4D97-AF65-F5344CB8AC3E}">
        <p14:creationId xmlns:p14="http://schemas.microsoft.com/office/powerpoint/2010/main" val="2358552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58D3D-05BC-41CC-9E2F-4F64EAF1C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28355E"/>
                </a:solidFill>
              </a:rPr>
              <a:t>Identifying the Current Critical Illness Gaps</a:t>
            </a:r>
            <a:br>
              <a:rPr lang="en-US" sz="4800" dirty="0">
                <a:solidFill>
                  <a:srgbClr val="28355E"/>
                </a:solidFill>
              </a:rPr>
            </a:b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What Happens when a member has a heart Attack, Stroke, Cancer, Etc.</a:t>
            </a:r>
            <a:endParaRPr lang="en-US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B21718-37D8-4A4E-A42C-ED6324D22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6115" y="5782006"/>
            <a:ext cx="777241" cy="49077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88081B5-8541-4508-8A58-F74697D0F0C7}"/>
              </a:ext>
            </a:extLst>
          </p:cNvPr>
          <p:cNvCxnSpPr/>
          <p:nvPr/>
        </p:nvCxnSpPr>
        <p:spPr>
          <a:xfrm>
            <a:off x="11112332" y="5689346"/>
            <a:ext cx="0" cy="701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64FFDE7-59C1-4C81-9E57-59DF128AEF60}"/>
              </a:ext>
            </a:extLst>
          </p:cNvPr>
          <p:cNvSpPr txBox="1"/>
          <p:nvPr/>
        </p:nvSpPr>
        <p:spPr>
          <a:xfrm>
            <a:off x="11179388" y="5908802"/>
            <a:ext cx="755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Slide 5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7D36E7-F570-4E04-A77F-2CE6BB56DAFC}"/>
              </a:ext>
            </a:extLst>
          </p:cNvPr>
          <p:cNvSpPr/>
          <p:nvPr/>
        </p:nvSpPr>
        <p:spPr>
          <a:xfrm>
            <a:off x="1024128" y="2182368"/>
            <a:ext cx="9628630" cy="2989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Annual Income					                </a:t>
            </a:r>
            <a:r>
              <a:rPr lang="en-US" sz="2400" dirty="0"/>
              <a:t>$80,000               </a:t>
            </a:r>
          </a:p>
          <a:p>
            <a:r>
              <a:rPr lang="en-US" dirty="0"/>
              <a:t>Weekly Pay 					                   </a:t>
            </a:r>
            <a:r>
              <a:rPr lang="en-US" sz="2400" dirty="0"/>
              <a:t>$1,539</a:t>
            </a:r>
          </a:p>
          <a:p>
            <a:r>
              <a:rPr lang="en-US" dirty="0"/>
              <a:t>Current Weekly RRB Benefits 		               </a:t>
            </a:r>
            <a:r>
              <a:rPr lang="en-US" b="1" u="sng" dirty="0"/>
              <a:t>-</a:t>
            </a:r>
            <a:r>
              <a:rPr lang="en-US" u="sng" dirty="0"/>
              <a:t>       </a:t>
            </a:r>
            <a:r>
              <a:rPr lang="en-US" sz="2400" u="sng" dirty="0"/>
              <a:t>$336</a:t>
            </a:r>
            <a:r>
              <a:rPr lang="en-US" sz="2400" dirty="0"/>
              <a:t>  </a:t>
            </a:r>
            <a:endParaRPr lang="en-US" sz="1600" dirty="0"/>
          </a:p>
          <a:p>
            <a:endParaRPr lang="en-US" b="1" dirty="0"/>
          </a:p>
          <a:p>
            <a:r>
              <a:rPr lang="en-US" b="1" dirty="0"/>
              <a:t>Difference</a:t>
            </a:r>
            <a:r>
              <a:rPr lang="en-US" dirty="0"/>
              <a:t>	</a:t>
            </a:r>
            <a:r>
              <a:rPr lang="en-US" sz="1600" dirty="0"/>
              <a:t>				</a:t>
            </a:r>
            <a:r>
              <a:rPr lang="en-US" sz="1600" dirty="0">
                <a:solidFill>
                  <a:srgbClr val="FF0000"/>
                </a:solidFill>
              </a:rPr>
              <a:t>                       </a:t>
            </a:r>
            <a:r>
              <a:rPr lang="en-US" sz="2400" b="1" dirty="0">
                <a:solidFill>
                  <a:srgbClr val="FF0000"/>
                </a:solidFill>
              </a:rPr>
              <a:t>$1,203 </a:t>
            </a:r>
            <a:r>
              <a:rPr lang="en-US" sz="2000" b="1" dirty="0">
                <a:solidFill>
                  <a:srgbClr val="FF0000"/>
                </a:solidFill>
              </a:rPr>
              <a:t>gap per week </a:t>
            </a:r>
            <a:r>
              <a:rPr lang="en-US" sz="2400" b="1" dirty="0">
                <a:solidFill>
                  <a:srgbClr val="FF0000"/>
                </a:solidFill>
              </a:rPr>
              <a:t>= 78% </a:t>
            </a:r>
            <a:r>
              <a:rPr lang="en-US" sz="2000" b="1" dirty="0">
                <a:solidFill>
                  <a:srgbClr val="FF0000"/>
                </a:solidFill>
              </a:rPr>
              <a:t>income </a:t>
            </a:r>
            <a:r>
              <a:rPr lang="en-US" b="1" dirty="0">
                <a:solidFill>
                  <a:srgbClr val="FF0000"/>
                </a:solidFill>
              </a:rPr>
              <a:t>gap</a:t>
            </a:r>
            <a:endParaRPr lang="en-US" sz="2000" b="1" dirty="0">
              <a:solidFill>
                <a:srgbClr val="FF0000"/>
              </a:solidFill>
            </a:endParaRPr>
          </a:p>
          <a:p>
            <a:pPr algn="ctr">
              <a:lnSpc>
                <a:spcPct val="200000"/>
              </a:lnSpc>
            </a:pPr>
            <a:endParaRPr lang="en-US" sz="2000" dirty="0">
              <a:highlight>
                <a:srgbClr val="FFFF00"/>
              </a:highlight>
            </a:endParaRPr>
          </a:p>
          <a:p>
            <a:pPr algn="ctr">
              <a:lnSpc>
                <a:spcPct val="200000"/>
              </a:lnSpc>
            </a:pPr>
            <a:r>
              <a:rPr lang="en-US" sz="2000" dirty="0">
                <a:highlight>
                  <a:srgbClr val="FFFF00"/>
                </a:highlight>
              </a:rPr>
              <a:t>LOST INCOME OVER 6 MONTH PERIOD = $31,279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FC00ED-F54D-4411-BF9C-8E100563DC93}"/>
              </a:ext>
            </a:extLst>
          </p:cNvPr>
          <p:cNvSpPr txBox="1"/>
          <p:nvPr/>
        </p:nvSpPr>
        <p:spPr>
          <a:xfrm>
            <a:off x="984939" y="5585637"/>
            <a:ext cx="7273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RRB Long Term Disability starts after 12 months and is only available for members with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240 months (20 years) of service.</a:t>
            </a:r>
          </a:p>
        </p:txBody>
      </p:sp>
    </p:spTree>
    <p:extLst>
      <p:ext uri="{BB962C8B-B14F-4D97-AF65-F5344CB8AC3E}">
        <p14:creationId xmlns:p14="http://schemas.microsoft.com/office/powerpoint/2010/main" val="1201257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25728-10F2-4768-B220-1E3C5201B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28355E"/>
                </a:solidFill>
              </a:rPr>
              <a:t>Member Income replacement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3A740-4F8F-4A52-9516-71383450C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Members can use the following to cover lost income while out due to serious illness: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  Cash and emergency savings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  Withdraw from retirement accounts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  Borrow money from a financial institution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  Borrow money from friends and family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  Voluntary Insurance Benefits provided through the Union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B2EC91-BBAE-4D88-9CA8-11CBD884C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8775" y="5957012"/>
            <a:ext cx="777241" cy="49077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C0F2FD6-E787-43C6-929C-8CFED820F38A}"/>
              </a:ext>
            </a:extLst>
          </p:cNvPr>
          <p:cNvCxnSpPr/>
          <p:nvPr/>
        </p:nvCxnSpPr>
        <p:spPr>
          <a:xfrm>
            <a:off x="10984992" y="5864352"/>
            <a:ext cx="0" cy="701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1A2847C-956C-4B3F-BBC8-655A2E74E487}"/>
              </a:ext>
            </a:extLst>
          </p:cNvPr>
          <p:cNvSpPr txBox="1"/>
          <p:nvPr/>
        </p:nvSpPr>
        <p:spPr>
          <a:xfrm>
            <a:off x="11052048" y="6083808"/>
            <a:ext cx="755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Slide 6</a:t>
            </a:r>
          </a:p>
        </p:txBody>
      </p:sp>
    </p:spTree>
    <p:extLst>
      <p:ext uri="{BB962C8B-B14F-4D97-AF65-F5344CB8AC3E}">
        <p14:creationId xmlns:p14="http://schemas.microsoft.com/office/powerpoint/2010/main" val="277271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B6EFD-6ACF-4A40-AA24-B92457B3C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8355E"/>
                </a:solidFill>
              </a:rPr>
              <a:t>Voluntary Critical Illness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5FD2A-24EB-4BC3-9994-C835A72B0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268"/>
            <a:ext cx="10515600" cy="447531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u="sng" dirty="0"/>
              <a:t>Plan Design </a:t>
            </a:r>
          </a:p>
          <a:p>
            <a:pPr>
              <a:lnSpc>
                <a:spcPct val="100000"/>
              </a:lnSpc>
              <a:buSzPct val="120000"/>
              <a:buFont typeface="Arial" panose="020B0604020202020204" pitchFamily="34" charset="0"/>
              <a:buChar char="•"/>
            </a:pPr>
            <a:r>
              <a:rPr lang="en-US" sz="2000" dirty="0"/>
              <a:t>  Member Options: </a:t>
            </a:r>
            <a:r>
              <a:rPr lang="en-US" sz="2000" i="1" dirty="0"/>
              <a:t>$10,000 and $20,000 benefit</a:t>
            </a:r>
          </a:p>
          <a:p>
            <a:pPr marL="627063" lvl="1" indent="-136525">
              <a:lnSpc>
                <a:spcPct val="100000"/>
              </a:lnSpc>
              <a:buSzPct val="120000"/>
              <a:buFont typeface="Arial" panose="020B0604020202020204" pitchFamily="34" charset="0"/>
              <a:buChar char="•"/>
            </a:pPr>
            <a:r>
              <a:rPr lang="en-US" sz="1600" dirty="0"/>
              <a:t>Child(ren): Covered at 50% of member amount at </a:t>
            </a:r>
            <a:r>
              <a:rPr lang="en-US" sz="1600" u="sng" dirty="0"/>
              <a:t>no additional cost</a:t>
            </a:r>
          </a:p>
          <a:p>
            <a:pPr marL="627063" lvl="1" indent="-136525">
              <a:lnSpc>
                <a:spcPct val="100000"/>
              </a:lnSpc>
              <a:buSzPct val="120000"/>
              <a:buFont typeface="Arial" panose="020B0604020202020204" pitchFamily="34" charset="0"/>
              <a:buChar char="•"/>
            </a:pPr>
            <a:r>
              <a:rPr lang="en-US" sz="1600" dirty="0"/>
              <a:t>Spouse: 50% of member (additional cost) </a:t>
            </a:r>
          </a:p>
          <a:p>
            <a:pPr>
              <a:lnSpc>
                <a:spcPct val="100000"/>
              </a:lnSpc>
              <a:buSzPct val="120000"/>
              <a:buFont typeface="Arial" panose="020B0604020202020204" pitchFamily="34" charset="0"/>
              <a:buChar char="•"/>
            </a:pPr>
            <a:r>
              <a:rPr lang="en-US" sz="2000" b="1" dirty="0"/>
              <a:t>  Guaranteed approved lump-sum benefit paid out Tax Free</a:t>
            </a:r>
          </a:p>
          <a:p>
            <a:pPr>
              <a:lnSpc>
                <a:spcPct val="100000"/>
              </a:lnSpc>
              <a:buSzPct val="120000"/>
              <a:buFont typeface="Arial" panose="020B0604020202020204" pitchFamily="34" charset="0"/>
              <a:buChar char="•"/>
            </a:pPr>
            <a:r>
              <a:rPr lang="en-US" sz="2000" dirty="0"/>
              <a:t>  24 Hour Coverage of Major Illnesses / Does not offset with other insurance </a:t>
            </a:r>
            <a:r>
              <a:rPr lang="en-US" sz="1600" dirty="0"/>
              <a:t>(medical, disability)</a:t>
            </a:r>
          </a:p>
          <a:p>
            <a:pPr marL="627063" lvl="1" indent="-136525">
              <a:lnSpc>
                <a:spcPct val="100000"/>
              </a:lnSpc>
              <a:buSzPct val="120000"/>
              <a:buFont typeface="Arial" panose="020B0604020202020204" pitchFamily="34" charset="0"/>
              <a:buChar char="•"/>
            </a:pPr>
            <a:r>
              <a:rPr lang="en-US" sz="1600" dirty="0"/>
              <a:t>Cancer, Heart Attack, Stroke, Major Organ Failure, etc.</a:t>
            </a:r>
            <a:endParaRPr lang="en-US" sz="2000" dirty="0"/>
          </a:p>
          <a:p>
            <a:pPr>
              <a:lnSpc>
                <a:spcPct val="100000"/>
              </a:lnSpc>
              <a:buSzPct val="120000"/>
              <a:buFont typeface="Arial" panose="020B0604020202020204" pitchFamily="34" charset="0"/>
              <a:buChar char="•"/>
            </a:pPr>
            <a:r>
              <a:rPr lang="en-US" sz="2000" dirty="0"/>
              <a:t>  </a:t>
            </a:r>
            <a:r>
              <a:rPr lang="en-US" sz="2000" b="1" dirty="0"/>
              <a:t>No Pre-Existing Condition Exclusions!</a:t>
            </a:r>
          </a:p>
          <a:p>
            <a:pPr>
              <a:lnSpc>
                <a:spcPct val="100000"/>
              </a:lnSpc>
              <a:buSzPct val="120000"/>
              <a:buFont typeface="Arial" panose="020B0604020202020204" pitchFamily="34" charset="0"/>
              <a:buChar char="•"/>
            </a:pPr>
            <a:r>
              <a:rPr lang="en-US" sz="2000" b="1" dirty="0"/>
              <a:t>  </a:t>
            </a:r>
            <a:r>
              <a:rPr lang="en-US" sz="2000" dirty="0"/>
              <a:t>$50 wellness benefit per year </a:t>
            </a:r>
            <a:r>
              <a:rPr lang="en-US" sz="1800" dirty="0"/>
              <a:t>(for each family member on plan) </a:t>
            </a:r>
            <a:endParaRPr lang="en-US" sz="2000" b="1" dirty="0"/>
          </a:p>
          <a:p>
            <a:pPr>
              <a:lnSpc>
                <a:spcPct val="100000"/>
              </a:lnSpc>
              <a:buSzPct val="120000"/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F55F21-8258-48F8-B851-3C0B555CA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8775" y="5957012"/>
            <a:ext cx="777241" cy="49077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911136-D032-42C6-94D3-DD2631DFA6A2}"/>
              </a:ext>
            </a:extLst>
          </p:cNvPr>
          <p:cNvCxnSpPr/>
          <p:nvPr/>
        </p:nvCxnSpPr>
        <p:spPr>
          <a:xfrm>
            <a:off x="10984992" y="5864352"/>
            <a:ext cx="0" cy="701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DD78A29A-95BE-4D9D-8911-DCE1C2EBE66B}"/>
              </a:ext>
            </a:extLst>
          </p:cNvPr>
          <p:cNvSpPr txBox="1"/>
          <p:nvPr/>
        </p:nvSpPr>
        <p:spPr>
          <a:xfrm>
            <a:off x="11052048" y="6083808"/>
            <a:ext cx="755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Slide 7</a:t>
            </a:r>
          </a:p>
        </p:txBody>
      </p:sp>
    </p:spTree>
    <p:extLst>
      <p:ext uri="{BB962C8B-B14F-4D97-AF65-F5344CB8AC3E}">
        <p14:creationId xmlns:p14="http://schemas.microsoft.com/office/powerpoint/2010/main" val="242045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BA7E1-8BB8-4D07-A7B6-AE9A4E226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8355E"/>
                </a:solidFill>
              </a:rPr>
              <a:t>Union Voluntary Critical Illness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658D2-AA69-4F0D-8111-3ADB3BA4B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900" dirty="0"/>
              <a:t>Annual Income </a:t>
            </a:r>
            <a:r>
              <a:rPr lang="en-US" sz="2900" dirty="0">
                <a:solidFill>
                  <a:schemeClr val="bg1">
                    <a:lumMod val="75000"/>
                  </a:schemeClr>
                </a:solidFill>
              </a:rPr>
              <a:t>------------------------       </a:t>
            </a:r>
            <a:r>
              <a:rPr lang="en-US" sz="2900" dirty="0"/>
              <a:t>$80,000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900" dirty="0"/>
              <a:t>Lost Monthly Income </a:t>
            </a:r>
            <a:r>
              <a:rPr lang="en-US" sz="2900" dirty="0">
                <a:solidFill>
                  <a:schemeClr val="bg1">
                    <a:lumMod val="75000"/>
                  </a:schemeClr>
                </a:solidFill>
              </a:rPr>
              <a:t>--------------------</a:t>
            </a:r>
            <a:r>
              <a:rPr lang="en-US" sz="2900" dirty="0"/>
              <a:t>   </a:t>
            </a:r>
            <a:r>
              <a:rPr lang="en-US" sz="2900" dirty="0">
                <a:solidFill>
                  <a:srgbClr val="FF0000"/>
                </a:solidFill>
              </a:rPr>
              <a:t>-$5,213 per month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900" u="sng" dirty="0"/>
              <a:t>Lost Income over 6 months </a:t>
            </a:r>
            <a:r>
              <a:rPr lang="en-US" sz="2900" dirty="0">
                <a:solidFill>
                  <a:schemeClr val="bg1">
                    <a:lumMod val="75000"/>
                  </a:schemeClr>
                </a:solidFill>
              </a:rPr>
              <a:t>---------------  </a:t>
            </a:r>
            <a:r>
              <a:rPr lang="en-US" sz="2900" dirty="0">
                <a:solidFill>
                  <a:srgbClr val="FF0000"/>
                </a:solidFill>
                <a:highlight>
                  <a:srgbClr val="FFFF00"/>
                </a:highlight>
              </a:rPr>
              <a:t>$31,279</a:t>
            </a:r>
            <a:endParaRPr lang="en-US" sz="2900" u="sng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900" u="sng" dirty="0"/>
              <a:t>Member Voluntary Options: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900" dirty="0"/>
              <a:t>1. </a:t>
            </a:r>
            <a:r>
              <a:rPr lang="en-US" sz="2900" b="1" dirty="0"/>
              <a:t>$10,000 Lump Sum Payment        </a:t>
            </a:r>
            <a:r>
              <a:rPr lang="en-US" sz="2900" dirty="0">
                <a:solidFill>
                  <a:schemeClr val="bg1">
                    <a:lumMod val="75000"/>
                  </a:schemeClr>
                </a:solidFill>
              </a:rPr>
              <a:t>|</a:t>
            </a:r>
            <a:r>
              <a:rPr lang="en-US" sz="2900" dirty="0"/>
              <a:t> 47% 6-month total income protection (when combined with RRB)</a:t>
            </a:r>
            <a:endParaRPr lang="en-US" sz="25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900" dirty="0"/>
              <a:t>2. </a:t>
            </a:r>
            <a:r>
              <a:rPr lang="en-US" sz="2900" b="1" dirty="0"/>
              <a:t>$20,000 Lump Sum Payment        </a:t>
            </a:r>
            <a:r>
              <a:rPr lang="en-US" sz="2900" dirty="0">
                <a:solidFill>
                  <a:schemeClr val="bg1">
                    <a:lumMod val="75000"/>
                  </a:schemeClr>
                </a:solidFill>
              </a:rPr>
              <a:t>|</a:t>
            </a:r>
            <a:r>
              <a:rPr lang="en-US" sz="2900" dirty="0"/>
              <a:t> 72% 6-month total income protection (when combined with RRB)</a:t>
            </a:r>
            <a:endParaRPr lang="en-US" sz="2500" dirty="0"/>
          </a:p>
          <a:p>
            <a:pPr marL="0" indent="0">
              <a:lnSpc>
                <a:spcPct val="150000"/>
              </a:lnSpc>
              <a:buNone/>
            </a:pPr>
            <a:endParaRPr lang="en-US" sz="2900" b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900" b="1" dirty="0">
                <a:solidFill>
                  <a:schemeClr val="bg1">
                    <a:lumMod val="65000"/>
                  </a:schemeClr>
                </a:solidFill>
              </a:rPr>
              <a:t>*</a:t>
            </a:r>
            <a:r>
              <a:rPr lang="en-US" sz="2900" dirty="0">
                <a:solidFill>
                  <a:schemeClr val="bg1">
                    <a:lumMod val="65000"/>
                  </a:schemeClr>
                </a:solidFill>
              </a:rPr>
              <a:t>Cornerstone benefits are tax-free  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898102-643A-4A77-9A70-710088D28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8775" y="5957012"/>
            <a:ext cx="777241" cy="49077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877BD5B-464B-4293-97A3-5228C3C58CE4}"/>
              </a:ext>
            </a:extLst>
          </p:cNvPr>
          <p:cNvCxnSpPr/>
          <p:nvPr/>
        </p:nvCxnSpPr>
        <p:spPr>
          <a:xfrm>
            <a:off x="10984992" y="5864352"/>
            <a:ext cx="0" cy="701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ADB669E-BB9F-4EE1-AF0C-ECA8CF72D88F}"/>
              </a:ext>
            </a:extLst>
          </p:cNvPr>
          <p:cNvSpPr txBox="1"/>
          <p:nvPr/>
        </p:nvSpPr>
        <p:spPr>
          <a:xfrm>
            <a:off x="11052048" y="6083808"/>
            <a:ext cx="755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Slide 8</a:t>
            </a:r>
          </a:p>
        </p:txBody>
      </p:sp>
    </p:spTree>
    <p:extLst>
      <p:ext uri="{BB962C8B-B14F-4D97-AF65-F5344CB8AC3E}">
        <p14:creationId xmlns:p14="http://schemas.microsoft.com/office/powerpoint/2010/main" val="892955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9EC54-E380-45B9-9EAA-22A1B79B2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967" y="871214"/>
            <a:ext cx="10515600" cy="946090"/>
          </a:xfrm>
        </p:spPr>
        <p:txBody>
          <a:bodyPr/>
          <a:lstStyle/>
          <a:p>
            <a:r>
              <a:rPr lang="en-US" dirty="0">
                <a:solidFill>
                  <a:srgbClr val="28355E"/>
                </a:solidFill>
              </a:rPr>
              <a:t>Critical Illness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6AD37-C843-404B-B54E-FD40E13D3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144684"/>
            <a:ext cx="9720071" cy="4164676"/>
          </a:xfrm>
        </p:spPr>
        <p:txBody>
          <a:bodyPr>
            <a:normAutofit/>
          </a:bodyPr>
          <a:lstStyle/>
          <a:p>
            <a:r>
              <a:rPr lang="en-US" sz="2000" b="1" u="sng" dirty="0"/>
              <a:t>Member/Spouse Semi-Monthly Premiums</a:t>
            </a:r>
          </a:p>
          <a:p>
            <a:pPr marL="0" indent="0">
              <a:buNone/>
            </a:pPr>
            <a:r>
              <a:rPr lang="en-US" sz="1600" dirty="0"/>
              <a:t>			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			</a:t>
            </a:r>
          </a:p>
          <a:p>
            <a:r>
              <a:rPr lang="en-US" sz="2000" dirty="0"/>
              <a:t>Age		</a:t>
            </a:r>
            <a:r>
              <a:rPr lang="en-US" sz="2000" b="1" dirty="0"/>
              <a:t>$5,000		$10,000		$20,000                             </a:t>
            </a:r>
          </a:p>
          <a:p>
            <a:r>
              <a:rPr lang="en-US" sz="2000" dirty="0"/>
              <a:t>20-29 </a:t>
            </a:r>
            <a:r>
              <a:rPr lang="en-US" sz="1600" dirty="0"/>
              <a:t>	 </a:t>
            </a:r>
            <a:r>
              <a:rPr lang="en-US" sz="2000" dirty="0"/>
              <a:t>	$ 3.25		$ 4.24		$ 6.22	        </a:t>
            </a:r>
          </a:p>
          <a:p>
            <a:r>
              <a:rPr lang="en-US" sz="2000" dirty="0"/>
              <a:t>30-39 </a:t>
            </a:r>
            <a:r>
              <a:rPr lang="en-US" sz="1600" dirty="0"/>
              <a:t>	</a:t>
            </a:r>
            <a:r>
              <a:rPr lang="en-US" sz="2000" dirty="0"/>
              <a:t> 	$ 4.00		$ 5.73		$ 9.20	                    </a:t>
            </a:r>
          </a:p>
          <a:p>
            <a:r>
              <a:rPr lang="en-US" sz="2000" dirty="0"/>
              <a:t>40-49 </a:t>
            </a:r>
            <a:r>
              <a:rPr lang="en-US" sz="1600" dirty="0"/>
              <a:t>	 </a:t>
            </a:r>
            <a:r>
              <a:rPr lang="en-US" sz="2000" dirty="0"/>
              <a:t>	$ 5.74		$ 9.22		$ 16.18		      </a:t>
            </a:r>
          </a:p>
          <a:p>
            <a:r>
              <a:rPr lang="en-US" sz="2000" dirty="0"/>
              <a:t>50-59 </a:t>
            </a:r>
            <a:r>
              <a:rPr lang="en-US" sz="1600" dirty="0"/>
              <a:t>	 </a:t>
            </a:r>
            <a:r>
              <a:rPr lang="en-US" sz="2000" dirty="0"/>
              <a:t>	$ 9.19		$ 16.12		$ 29.97	           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934FB51-21F4-4AEC-B308-E08785260C85}"/>
              </a:ext>
            </a:extLst>
          </p:cNvPr>
          <p:cNvCxnSpPr>
            <a:cxnSpLocks/>
          </p:cNvCxnSpPr>
          <p:nvPr/>
        </p:nvCxnSpPr>
        <p:spPr>
          <a:xfrm>
            <a:off x="4245039" y="3044783"/>
            <a:ext cx="0" cy="2088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1018B65B-1A3C-4FEC-A49A-B22FAB899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8775" y="5957012"/>
            <a:ext cx="777241" cy="49077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DAF2003-326B-4395-9652-08EBF12A4AF3}"/>
              </a:ext>
            </a:extLst>
          </p:cNvPr>
          <p:cNvCxnSpPr/>
          <p:nvPr/>
        </p:nvCxnSpPr>
        <p:spPr>
          <a:xfrm>
            <a:off x="10984992" y="5864352"/>
            <a:ext cx="0" cy="701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23DE5E9-B1A1-4C28-9291-DB065519E34F}"/>
              </a:ext>
            </a:extLst>
          </p:cNvPr>
          <p:cNvSpPr txBox="1"/>
          <p:nvPr/>
        </p:nvSpPr>
        <p:spPr>
          <a:xfrm>
            <a:off x="11052048" y="6083808"/>
            <a:ext cx="7559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Slide 9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37C6EB5-4864-4F4C-A06A-3FF4EA6FB674}"/>
              </a:ext>
            </a:extLst>
          </p:cNvPr>
          <p:cNvCxnSpPr>
            <a:cxnSpLocks/>
          </p:cNvCxnSpPr>
          <p:nvPr/>
        </p:nvCxnSpPr>
        <p:spPr>
          <a:xfrm>
            <a:off x="6033583" y="3051972"/>
            <a:ext cx="0" cy="2088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017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3081</TotalTime>
  <Words>788</Words>
  <Application>Microsoft Office PowerPoint</Application>
  <PresentationFormat>Widescreen</PresentationFormat>
  <Paragraphs>146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 ARASA lodge 5101</vt:lpstr>
      <vt:lpstr>Our Mission</vt:lpstr>
      <vt:lpstr>About  us</vt:lpstr>
      <vt:lpstr>Current Income Replacement Coverage</vt:lpstr>
      <vt:lpstr>Identifying the Current Critical Illness Gaps What Happens when a member has a heart Attack, Stroke, Cancer, Etc.</vt:lpstr>
      <vt:lpstr>Member Income replacement Options</vt:lpstr>
      <vt:lpstr>Voluntary Critical Illness Coverage</vt:lpstr>
      <vt:lpstr>Union Voluntary Critical Illness Solution</vt:lpstr>
      <vt:lpstr>Critical Illness Costs</vt:lpstr>
      <vt:lpstr>Accident insurance</vt:lpstr>
      <vt:lpstr>Accident plan Payout</vt:lpstr>
      <vt:lpstr>Accident Costs</vt:lpstr>
      <vt:lpstr>Life / AD&amp;D insurance</vt:lpstr>
      <vt:lpstr>Life /AD&amp;D premiums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BLET short term disability</dc:title>
  <dc:creator>Ed Haley</dc:creator>
  <cp:lastModifiedBy>David Trace</cp:lastModifiedBy>
  <cp:revision>271</cp:revision>
  <cp:lastPrinted>2018-05-01T19:32:06Z</cp:lastPrinted>
  <dcterms:created xsi:type="dcterms:W3CDTF">2017-07-10T15:25:56Z</dcterms:created>
  <dcterms:modified xsi:type="dcterms:W3CDTF">2018-05-02T19:24:15Z</dcterms:modified>
</cp:coreProperties>
</file>